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6" r:id="rId1"/>
  </p:sldMasterIdLst>
  <p:sldIdLst>
    <p:sldId id="256" r:id="rId2"/>
    <p:sldId id="257" r:id="rId3"/>
    <p:sldId id="282" r:id="rId4"/>
    <p:sldId id="284" r:id="rId5"/>
    <p:sldId id="285" r:id="rId6"/>
    <p:sldId id="288" r:id="rId7"/>
    <p:sldId id="289" r:id="rId8"/>
    <p:sldId id="305" r:id="rId9"/>
    <p:sldId id="306" r:id="rId10"/>
    <p:sldId id="291" r:id="rId11"/>
    <p:sldId id="294" r:id="rId12"/>
    <p:sldId id="304" r:id="rId13"/>
    <p:sldId id="292" r:id="rId14"/>
    <p:sldId id="293" r:id="rId15"/>
    <p:sldId id="264" r:id="rId16"/>
    <p:sldId id="295" r:id="rId17"/>
    <p:sldId id="296" r:id="rId18"/>
    <p:sldId id="300" r:id="rId19"/>
    <p:sldId id="302" r:id="rId20"/>
    <p:sldId id="301" r:id="rId21"/>
    <p:sldId id="307" r:id="rId22"/>
    <p:sldId id="303" r:id="rId23"/>
    <p:sldId id="29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>
    <p:extLst>
      <p:ext uri="{19B8F6BF-5375-455C-9EA6-DF929625EA0E}">
        <p15:presenceInfo xmlns:p15="http://schemas.microsoft.com/office/powerpoint/2012/main" xmlns="" userId="32599b5e4ddf7b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88" autoAdjust="0"/>
  </p:normalViewPr>
  <p:slideViewPr>
    <p:cSldViewPr snapToGrid="0">
      <p:cViewPr varScale="1">
        <p:scale>
          <a:sx n="105" d="100"/>
          <a:sy n="105" d="100"/>
        </p:scale>
        <p:origin x="-72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3222-19A6-4E68-B67C-FC2B3F06B452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E2-6FB9-42DB-B972-8C0F2C623E5A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587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3222-19A6-4E68-B67C-FC2B3F06B452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E2-6FB9-42DB-B972-8C0F2C623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14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3222-19A6-4E68-B67C-FC2B3F06B452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E2-6FB9-42DB-B972-8C0F2C623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912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3222-19A6-4E68-B67C-FC2B3F06B452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E2-6FB9-42DB-B972-8C0F2C623E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8377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3222-19A6-4E68-B67C-FC2B3F06B452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E2-6FB9-42DB-B972-8C0F2C623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420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3222-19A6-4E68-B67C-FC2B3F06B452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E2-6FB9-42DB-B972-8C0F2C623E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3459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3222-19A6-4E68-B67C-FC2B3F06B452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E2-6FB9-42DB-B972-8C0F2C623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222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3222-19A6-4E68-B67C-FC2B3F06B452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E2-6FB9-42DB-B972-8C0F2C623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128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3222-19A6-4E68-B67C-FC2B3F06B452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E2-6FB9-42DB-B972-8C0F2C623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20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3222-19A6-4E68-B67C-FC2B3F06B452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E2-6FB9-42DB-B972-8C0F2C623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623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3222-19A6-4E68-B67C-FC2B3F06B452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E2-6FB9-42DB-B972-8C0F2C623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5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3222-19A6-4E68-B67C-FC2B3F06B452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E2-6FB9-42DB-B972-8C0F2C623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73055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3222-19A6-4E68-B67C-FC2B3F06B452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E2-6FB9-42DB-B972-8C0F2C623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35952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3222-19A6-4E68-B67C-FC2B3F06B452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E2-6FB9-42DB-B972-8C0F2C623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77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3222-19A6-4E68-B67C-FC2B3F06B452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E2-6FB9-42DB-B972-8C0F2C623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1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3222-19A6-4E68-B67C-FC2B3F06B452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E2-6FB9-42DB-B972-8C0F2C623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57637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3222-19A6-4E68-B67C-FC2B3F06B452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E1E2-6FB9-42DB-B972-8C0F2C623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874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7783222-19A6-4E68-B67C-FC2B3F06B452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BE3E1E2-6FB9-42DB-B972-8C0F2C623E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453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  <p:sldLayoutId id="21474840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1056;&#1040;&#1041;&#1054;&#1058;&#1040;\&#1057;&#1045;&#1052;&#1048;&#1053;&#1040;&#1056;%2002.11.2022\&#1096;&#1082;&#1086;&#1083;&#1072;%2092%20&#1051;&#1086;&#1079;&#1086;&#1074;&#1077;&#1085;&#1082;&#1086;%20&#1053;.&#1057;\&#1089;&#1077;&#1084;&#1077;&#1081;&#1085;&#1099;&#1081;%20&#1073;&#1102;&#1076;&#1078;&#1077;&#1090;.mp4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1056;&#1040;&#1041;&#1054;&#1058;&#1040;\&#1057;&#1045;&#1052;&#1048;&#1053;&#1040;&#1056;%2002.11.2022\&#1096;&#1082;&#1086;&#1083;&#1072;%2092%20&#1051;&#1086;&#1079;&#1086;&#1074;&#1077;&#1085;&#1082;&#1086;%20&#1053;.&#1057;\&#1086;&#1087;&#1088;&#1086;&#1089;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EF2E38-3A58-5417-613D-FE452F606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440" y="167950"/>
            <a:ext cx="10755119" cy="53557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еминар «Навстречу друг другу.  Вопросы преемственности дошкольного и начального общего образования».</a:t>
            </a: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«Формирование элементов финансовой грамотности</a:t>
            </a:r>
            <a:br>
              <a:rPr lang="ru-RU" sz="31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обучающихся начальной школы </a:t>
            </a:r>
            <a:br>
              <a:rPr lang="ru-RU" sz="31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через проектный метод обучения» </a:t>
            </a:r>
            <a:r>
              <a:rPr lang="ru-RU" sz="31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kern="1200" dirty="0">
                <a:solidFill>
                  <a:schemeClr val="bg1"/>
                </a:solidFill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3764327-8359-1D7F-A35E-D395F223F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273420"/>
            <a:ext cx="5809861" cy="1898782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</a:t>
            </a:r>
          </a:p>
          <a:p>
            <a:pPr algn="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 начальных классов </a:t>
            </a:r>
          </a:p>
          <a:p>
            <a:pPr algn="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№92 г. Тюмени</a:t>
            </a:r>
          </a:p>
          <a:p>
            <a:pPr algn="r"/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Лозовенко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Наталия Сергеевна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A89C6887-BAF0-9AF7-47E1-FC26C16D1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911811"/>
              </p:ext>
            </p:extLst>
          </p:nvPr>
        </p:nvGraphicFramePr>
        <p:xfrm>
          <a:off x="684213" y="335902"/>
          <a:ext cx="10969722" cy="933061"/>
        </p:xfrm>
        <a:graphic>
          <a:graphicData uri="http://schemas.openxmlformats.org/drawingml/2006/table">
            <a:tbl>
              <a:tblPr/>
              <a:tblGrid>
                <a:gridCol w="10969722">
                  <a:extLst>
                    <a:ext uri="{9D8B030D-6E8A-4147-A177-3AD203B41FA5}">
                      <a16:colId xmlns:a16="http://schemas.microsoft.com/office/drawing/2014/main" xmlns="" val="1041840607"/>
                    </a:ext>
                  </a:extLst>
                </a:gridCol>
              </a:tblGrid>
              <a:tr h="933061">
                <a:tc>
                  <a:txBody>
                    <a:bodyPr/>
                    <a:lstStyle/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Постоянно действующий открытый  семинар «Навстречу друг другу»</a:t>
                      </a:r>
                    </a:p>
                    <a:p>
                      <a:pPr algn="ctr">
                        <a:spcBef>
                          <a:spcPts val="20"/>
                        </a:spcBef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«Вопросы преемственности дошкольного и начального общего образования»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6262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1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62A7B1-5A8C-43EF-FA9E-9A83675FE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79918"/>
            <a:ext cx="10823576" cy="1315617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ПЛАТФОРМА «УЧИ.РУ»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BFF4B9-3608-43C3-2A48-9F7FEAA2BB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02" y="1595535"/>
            <a:ext cx="5458408" cy="4273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12AB80-A81E-C5A3-62FF-EDC935782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20" y="1595535"/>
            <a:ext cx="5713478" cy="4273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80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EDF181-3B3F-EF44-96F3-749D701E5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102637"/>
            <a:ext cx="11081690" cy="97038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ЗАДАНИЯ НА «УЧИ.РУ»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6D20D37-8728-C477-5CEE-A8A813C2BF0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30" y="1056695"/>
            <a:ext cx="4890282" cy="301831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301B2BA-3A06-CE85-FF1F-94E2D7CF87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29" y="4008348"/>
            <a:ext cx="4890282" cy="27566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E56B07C-796E-5C74-E767-352A27A43D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74" y="1593968"/>
            <a:ext cx="4712399" cy="488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0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учи.ру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192932" y="1493493"/>
            <a:ext cx="6826528" cy="3839541"/>
          </a:xfrm>
        </p:spPr>
      </p:pic>
    </p:spTree>
    <p:extLst>
      <p:ext uri="{BB962C8B-B14F-4D97-AF65-F5344CB8AC3E}">
        <p14:creationId xmlns:p14="http://schemas.microsoft.com/office/powerpoint/2010/main" val="44293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626368-3D5B-C70B-C176-5B925324D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8580"/>
            <a:ext cx="8276253" cy="8397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МАТЕМАТИКА 1 КЛАСС</a:t>
            </a:r>
            <a:br>
              <a:rPr lang="ru-RU" b="1" dirty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D99DA4F-237C-A176-2380-37921AF79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77" y="3429000"/>
            <a:ext cx="2254794" cy="2727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2235F3-E37E-9E85-F0D8-3EEB40B28A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165" y="1138335"/>
            <a:ext cx="2530026" cy="159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175B7BC-200E-216A-D561-A26FDDE31B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836" y="822161"/>
            <a:ext cx="4234670" cy="56462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BDD89DC-353C-FE5A-D6E7-C0723DDC3C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4" y="822161"/>
            <a:ext cx="4136302" cy="551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1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41AC7F-5651-3570-25F5-C6C9D228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15821"/>
            <a:ext cx="11417592" cy="8397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Развлекательно- просветительский мультсериал «Богатый бобрёнок»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F862F2-B9A5-2F0E-0EDF-BCA8D0524A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719" y="1707804"/>
            <a:ext cx="3775231" cy="5033640"/>
          </a:xfrm>
          <a:prstGeom prst="rect">
            <a:avLst/>
          </a:prstGeom>
        </p:spPr>
      </p:pic>
      <p:pic>
        <p:nvPicPr>
          <p:cNvPr id="6" name="Picture 4" descr="Предлагаем вашему вниманию первые три серии интерактивного мультфильма по ф...">
            <a:extLst>
              <a:ext uri="{FF2B5EF4-FFF2-40B4-BE49-F238E27FC236}">
                <a16:creationId xmlns:a16="http://schemas.microsoft.com/office/drawing/2014/main" xmlns="" id="{366682FB-E2B8-1AE7-3A42-FD1EB16C0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0" y="1970908"/>
            <a:ext cx="6681932" cy="375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13223FB-4A1F-EDF4-0658-079295CFDF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620" y="2734942"/>
            <a:ext cx="1806931" cy="16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9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319E9E-F6DB-954D-A125-C47E5B3AC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54564"/>
            <a:ext cx="10988384" cy="122230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С ДЕТЬМИ В СЕМЬЕ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EE5D57B-993D-DF20-279D-804D71CFF7D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05075" y="1336155"/>
            <a:ext cx="3893588" cy="51914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1034CDF-283F-C9DA-8FBB-0841D1830A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096" b="26959"/>
          <a:stretch/>
        </p:blipFill>
        <p:spPr>
          <a:xfrm>
            <a:off x="936139" y="1311986"/>
            <a:ext cx="5499618" cy="509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9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9F0707-CA50-8945-74B0-1979C1091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85192"/>
            <a:ext cx="10823576" cy="1240971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Экскурсия в супермаркеты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D6F8A8B-E89D-9668-8278-866220628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0" y="1420778"/>
            <a:ext cx="3312367" cy="495202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A9892CA-7E09-91C4-B00B-7BACD51FF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84" y="1420779"/>
            <a:ext cx="3714022" cy="49520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9F1D3F4-9DC3-47D7-E04D-8344577B16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17306" r="-3042" b="6918"/>
          <a:stretch/>
        </p:blipFill>
        <p:spPr>
          <a:xfrm>
            <a:off x="8509518" y="1420778"/>
            <a:ext cx="3219061" cy="495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1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EB054E-4AA4-62D2-F4EB-A5AF2804C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47" y="74645"/>
            <a:ext cx="10568506" cy="104502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группах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2111-1D43-667A-74A5-FE113E649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1" y="1231921"/>
            <a:ext cx="4848822" cy="53648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7C6BC01-47C0-3973-DA1A-26A158AC8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79" y="1231920"/>
            <a:ext cx="6678540" cy="536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4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EB054E-4AA4-62D2-F4EB-A5AF2804C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47" y="74645"/>
            <a:ext cx="10568506" cy="104502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группах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E56C2EA-3322-73CC-798D-0C22F2CC0D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5"/>
          <a:stretch/>
        </p:blipFill>
        <p:spPr>
          <a:xfrm>
            <a:off x="662472" y="895739"/>
            <a:ext cx="5253136" cy="56356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0662C48-0EF1-BFCE-EE1C-9159FF9F00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948" b="-17109"/>
          <a:stretch/>
        </p:blipFill>
        <p:spPr>
          <a:xfrm>
            <a:off x="6481286" y="895739"/>
            <a:ext cx="5116665" cy="654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4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B59927-E988-42DE-09FF-052E0E95E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01216"/>
            <a:ext cx="10652482" cy="116632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 продукта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37C44C4-6F8C-2DAE-4DAB-E0EADE9514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" t="13252" r="1495" b="-483"/>
          <a:stretch/>
        </p:blipFill>
        <p:spPr>
          <a:xfrm>
            <a:off x="319194" y="1754154"/>
            <a:ext cx="5796729" cy="39608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54271D6-3E3A-172E-8A85-B57FA436D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55" y="1754154"/>
            <a:ext cx="5262465" cy="39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4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B9CDCE35-B235-649D-F20D-BB57CE636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82109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568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440480-339A-1DDE-0294-AF08624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270588"/>
            <a:ext cx="10512523" cy="89573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проекта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9EDE3F85-5867-2008-1864-A6ED34149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99" y="1101012"/>
            <a:ext cx="8170346" cy="532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EDA863-6C6B-DFC7-8BD0-938F1BADA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86081"/>
            <a:ext cx="10420668" cy="135128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</a:t>
            </a:r>
          </a:p>
        </p:txBody>
      </p:sp>
      <p:pic>
        <p:nvPicPr>
          <p:cNvPr id="8" name="семейный бюджет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16947" y="375293"/>
            <a:ext cx="10701543" cy="601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CAF049-F5B1-C571-ED93-6449F2EA3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188844"/>
            <a:ext cx="10845179" cy="129519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7F6A67F4-9F87-A890-C7FD-6FE851A5A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24" y="1182757"/>
            <a:ext cx="7129668" cy="5347252"/>
          </a:xfrm>
        </p:spPr>
      </p:pic>
    </p:spTree>
    <p:extLst>
      <p:ext uri="{BB962C8B-B14F-4D97-AF65-F5344CB8AC3E}">
        <p14:creationId xmlns:p14="http://schemas.microsoft.com/office/powerpoint/2010/main" val="81972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CA97FA-7B91-BF1B-259E-B04175EAB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02637"/>
            <a:ext cx="11081690" cy="58917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296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57A8EC-9DFD-FF98-77F3-78DEB224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29209"/>
            <a:ext cx="10969722" cy="149289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«ШКОЛА РОССИИ»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D07E0AE-689B-A820-DB0D-FC675C8B7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1" y="2174033"/>
            <a:ext cx="3383903" cy="33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B327419B-75F7-BD69-6283-C91BE0D8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21" y="2174033"/>
            <a:ext cx="3383903" cy="338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FFC8D098-26FB-4217-E91C-2768D333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908" y="2174033"/>
            <a:ext cx="3470599" cy="347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72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0ED73BE-DA94-4C30-6331-FB132857219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75809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79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78E57-2EB6-3246-B4CA-77857E6E0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373225"/>
            <a:ext cx="10633821" cy="1119674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проектный метод обучения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7B1DFA9-99EA-95E9-A353-13F517383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13" y="1754155"/>
            <a:ext cx="9741158" cy="3750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82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A76B1F-EA82-DDB3-37F2-8DBEA711E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23936"/>
            <a:ext cx="11081690" cy="135293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«Семейный бюджет»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BF088B-6928-E250-7100-1EF41F719A05}"/>
              </a:ext>
            </a:extLst>
          </p:cNvPr>
          <p:cNvSpPr txBox="1"/>
          <p:nvPr/>
        </p:nvSpPr>
        <p:spPr>
          <a:xfrm>
            <a:off x="345233" y="1380930"/>
            <a:ext cx="11162555" cy="4964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проекта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-межпредметный (математика, окружающий мир)</a:t>
            </a:r>
          </a:p>
          <a:p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проекта в образовательном процессе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-1 класс, 1 четверть</a:t>
            </a:r>
          </a:p>
          <a:p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развитие элементов финансовой грамотности, обучение рациональному подходу к своим расходам.</a:t>
            </a:r>
          </a:p>
          <a:p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П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ознакомиться с понятиями «деньги», «доходы», «расходы».</a:t>
            </a:r>
          </a:p>
          <a:p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Узнать какие расходы обязательные, а какие необязательные.</a:t>
            </a:r>
          </a:p>
          <a:p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Освоить способы экономии финансов.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Оформить проект и представить к презентации.</a:t>
            </a:r>
          </a:p>
          <a:p>
            <a:r>
              <a:rPr lang="ru-RU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22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68ED9D-C5C5-1A11-F414-E880554E4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57200"/>
            <a:ext cx="10633821" cy="8117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реализации проекта «Семейный бюджет»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CA158CCE-D44D-A277-5115-C734919E26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7188218"/>
              </p:ext>
            </p:extLst>
          </p:nvPr>
        </p:nvGraphicFramePr>
        <p:xfrm>
          <a:off x="466530" y="1203649"/>
          <a:ext cx="11178073" cy="54475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0025">
                  <a:extLst>
                    <a:ext uri="{9D8B030D-6E8A-4147-A177-3AD203B41FA5}">
                      <a16:colId xmlns:a16="http://schemas.microsoft.com/office/drawing/2014/main" xmlns="" val="1601987256"/>
                    </a:ext>
                  </a:extLst>
                </a:gridCol>
                <a:gridCol w="1075187">
                  <a:extLst>
                    <a:ext uri="{9D8B030D-6E8A-4147-A177-3AD203B41FA5}">
                      <a16:colId xmlns:a16="http://schemas.microsoft.com/office/drawing/2014/main" xmlns="" val="314162317"/>
                    </a:ext>
                  </a:extLst>
                </a:gridCol>
                <a:gridCol w="7632861">
                  <a:extLst>
                    <a:ext uri="{9D8B030D-6E8A-4147-A177-3AD203B41FA5}">
                      <a16:colId xmlns:a16="http://schemas.microsoft.com/office/drawing/2014/main" xmlns="" val="2228965255"/>
                    </a:ext>
                  </a:extLst>
                </a:gridCol>
              </a:tblGrid>
              <a:tr h="210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1" marR="557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1" marR="557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деятельности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1" marR="55791" marT="0" marB="0"/>
                </a:tc>
                <a:extLst>
                  <a:ext uri="{0D108BD9-81ED-4DB2-BD59-A6C34878D82A}">
                    <a16:rowId xmlns:a16="http://schemas.microsoft.com/office/drawing/2014/main" xmlns="" val="175051058"/>
                  </a:ext>
                </a:extLst>
              </a:tr>
              <a:tr h="6883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1.Подготовительный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1" marR="557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1" marR="5579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первоначальных навыков и умений учащихся.</a:t>
                      </a:r>
                    </a:p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Формулирование проблемного вопроса.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1" marR="55791" marT="0" marB="0"/>
                </a:tc>
                <a:extLst>
                  <a:ext uri="{0D108BD9-81ED-4DB2-BD59-A6C34878D82A}">
                    <a16:rowId xmlns:a16="http://schemas.microsoft.com/office/drawing/2014/main" xmlns="" val="2616494608"/>
                  </a:ext>
                </a:extLst>
              </a:tr>
              <a:tr h="1540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Проектировочный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1" marR="557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Сентябрь- октябрь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1" marR="5579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работы в группах: распределение учащихся, выбор консультантов.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Постановка цели и задач. Планирование работы. Сбор информации.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на образовательной платформе «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Учи.ру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Просмотр интерактивного развлекательно- просветительского мультсериала «Богатый Бобрёнок».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Введение понятий «доходы», «расходы», «зарплата», «семейный бюджет».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1" marR="55791" marT="0" marB="0"/>
                </a:tc>
                <a:extLst>
                  <a:ext uri="{0D108BD9-81ED-4DB2-BD59-A6C34878D82A}">
                    <a16:rowId xmlns:a16="http://schemas.microsoft.com/office/drawing/2014/main" xmlns="" val="291122759"/>
                  </a:ext>
                </a:extLst>
              </a:tr>
              <a:tr h="1055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3.Практический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1" marR="557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1" marR="5579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«Из чего складываются доходы и расходы семьи.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 в супермаркеты города.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карточками.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продукта проекта.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1" marR="55791" marT="0" marB="0"/>
                </a:tc>
                <a:extLst>
                  <a:ext uri="{0D108BD9-81ED-4DB2-BD59-A6C34878D82A}">
                    <a16:rowId xmlns:a16="http://schemas.microsoft.com/office/drawing/2014/main" xmlns="" val="1455048137"/>
                  </a:ext>
                </a:extLst>
              </a:tr>
              <a:tr h="539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Заключительный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1" marR="557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1" marR="5579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Представление результатов проекта.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 проекта, рефлексия.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91" marR="55791" marT="0" marB="0"/>
                </a:tc>
                <a:extLst>
                  <a:ext uri="{0D108BD9-81ED-4DB2-BD59-A6C34878D82A}">
                    <a16:rowId xmlns:a16="http://schemas.microsoft.com/office/drawing/2014/main" xmlns="" val="415984237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264475B8-074A-0DFA-0426-864E24C19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40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900442-D636-E5D5-C6FC-2C5EF3DD7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0"/>
            <a:ext cx="10823576" cy="1539551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</a:p>
        </p:txBody>
      </p:sp>
      <p:pic>
        <p:nvPicPr>
          <p:cNvPr id="5" name="опрос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09368" y="1108047"/>
            <a:ext cx="9897039" cy="55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6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8B06BE-A92C-5612-F470-DFB3F0898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69168"/>
            <a:ext cx="10823576" cy="76511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8154D46-770C-2371-5FFD-A42FEFC48F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57271"/>
            <a:ext cx="5917735" cy="35913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4E8960C-A641-C34F-E577-83E16DCAE1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8" y="1572206"/>
            <a:ext cx="5660572" cy="432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2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722</TotalTime>
  <Words>312</Words>
  <Application>Microsoft Office PowerPoint</Application>
  <PresentationFormat>Произвольный</PresentationFormat>
  <Paragraphs>59</Paragraphs>
  <Slides>23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Сектор</vt:lpstr>
      <vt:lpstr>Семинар «Навстречу друг другу.  Вопросы преемственности дошкольного и начального общего образования».                             «Формирование элементов финансовой грамотности  у обучающихся начальной школы  через проектный метод обучения»    </vt:lpstr>
      <vt:lpstr>Презентация PowerPoint</vt:lpstr>
      <vt:lpstr>УМК «ШКОЛА РОССИИ»</vt:lpstr>
      <vt:lpstr>Презентация PowerPoint</vt:lpstr>
      <vt:lpstr> проектный метод обучения</vt:lpstr>
      <vt:lpstr>Проект «Семейный бюджет»</vt:lpstr>
      <vt:lpstr>План реализации проекта «Семейный бюджет»</vt:lpstr>
      <vt:lpstr>Подготовительный этап</vt:lpstr>
      <vt:lpstr>Подготовительный этап</vt:lpstr>
      <vt:lpstr>ОБРАЗОВАТЕЛЬНАЯ ПЛАТФОРМА «УЧИ.РУ»</vt:lpstr>
      <vt:lpstr>ИнТЕРАКТИВНЫЕ ЗАДАНИЯ НА «УЧИ.РУ»</vt:lpstr>
      <vt:lpstr>Презентация PowerPoint</vt:lpstr>
      <vt:lpstr>МАТЕМАТИКА 1 КЛАСС </vt:lpstr>
      <vt:lpstr>Интерактивный Развлекательно- просветительский мультсериал «Богатый бобрёнок»</vt:lpstr>
      <vt:lpstr>БЕСЕДА С ДЕТЬМИ В СЕМЬЕ</vt:lpstr>
      <vt:lpstr>Экскурсия в супермаркеты</vt:lpstr>
      <vt:lpstr>работа в группах</vt:lpstr>
      <vt:lpstr>Работа в группах</vt:lpstr>
      <vt:lpstr>Изготовление  продукта проекта</vt:lpstr>
      <vt:lpstr>Продукт проекта</vt:lpstr>
      <vt:lpstr>Презентация проекта</vt:lpstr>
      <vt:lpstr>Рефлексия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«Формирование финансовой грамотности у обучающихся начальной школы»</dc:title>
  <dc:creator>189</dc:creator>
  <cp:lastModifiedBy>Галина В. Агеева</cp:lastModifiedBy>
  <cp:revision>75</cp:revision>
  <dcterms:created xsi:type="dcterms:W3CDTF">2022-10-10T16:15:11Z</dcterms:created>
  <dcterms:modified xsi:type="dcterms:W3CDTF">2022-10-31T04:12:54Z</dcterms:modified>
</cp:coreProperties>
</file>